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</p:sldIdLst>
  <p:sldSz cy="5143500" cx="9144000"/>
  <p:notesSz cx="6858000" cy="9144000"/>
  <p:embeddedFontLst>
    <p:embeddedFont>
      <p:font typeface="Roboto Mono Light"/>
      <p:regular r:id="rId64"/>
      <p:bold r:id="rId65"/>
      <p:italic r:id="rId66"/>
      <p:boldItalic r:id="rId67"/>
    </p:embeddedFont>
    <p:embeddedFont>
      <p:font typeface="Helvetica Neue"/>
      <p:regular r:id="rId68"/>
      <p:bold r:id="rId69"/>
      <p:italic r:id="rId70"/>
      <p:boldItalic r:id="rId71"/>
    </p:embeddedFont>
    <p:embeddedFont>
      <p:font typeface="Helvetica Neue Light"/>
      <p:regular r:id="rId72"/>
      <p:bold r:id="rId73"/>
      <p:italic r:id="rId74"/>
      <p:boldItalic r:id="rId75"/>
    </p:embeddedFont>
    <p:embeddedFont>
      <p:font typeface="Roboto Mono"/>
      <p:regular r:id="rId76"/>
      <p:bold r:id="rId77"/>
      <p:italic r:id="rId78"/>
      <p:boldItalic r:id="rId79"/>
    </p:embeddedFont>
    <p:embeddedFont>
      <p:font typeface="DM Sans"/>
      <p:regular r:id="rId80"/>
      <p:bold r:id="rId81"/>
      <p:italic r:id="rId82"/>
      <p:boldItalic r:id="rId8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5">
          <p15:clr>
            <a:srgbClr val="A4A3A4"/>
          </p15:clr>
        </p15:guide>
        <p15:guide id="2" pos="5460">
          <p15:clr>
            <a:srgbClr val="A4A3A4"/>
          </p15:clr>
        </p15:guide>
        <p15:guide id="3" pos="300">
          <p15:clr>
            <a:srgbClr val="9AA0A6"/>
          </p15:clr>
        </p15:guide>
        <p15:guide id="4" orient="horz" pos="289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5" orient="horz"/>
        <p:guide pos="5460"/>
        <p:guide pos="300"/>
        <p:guide pos="289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3" Type="http://schemas.openxmlformats.org/officeDocument/2006/relationships/font" Target="fonts/DMSans-boldItalic.fntdata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DMSans-regular.fntdata"/><Relationship Id="rId82" Type="http://schemas.openxmlformats.org/officeDocument/2006/relationships/font" Target="fonts/DMSans-italic.fntdata"/><Relationship Id="rId81" Type="http://schemas.openxmlformats.org/officeDocument/2006/relationships/font" Target="fonts/DMSans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HelveticaNeueLight-bold.fntdata"/><Relationship Id="rId72" Type="http://schemas.openxmlformats.org/officeDocument/2006/relationships/font" Target="fonts/HelveticaNeueLight-regular.fntdata"/><Relationship Id="rId31" Type="http://schemas.openxmlformats.org/officeDocument/2006/relationships/slide" Target="slides/slide25.xml"/><Relationship Id="rId75" Type="http://schemas.openxmlformats.org/officeDocument/2006/relationships/font" Target="fonts/HelveticaNeueLight-boldItalic.fntdata"/><Relationship Id="rId30" Type="http://schemas.openxmlformats.org/officeDocument/2006/relationships/slide" Target="slides/slide24.xml"/><Relationship Id="rId74" Type="http://schemas.openxmlformats.org/officeDocument/2006/relationships/font" Target="fonts/HelveticaNeueLight-italic.fntdata"/><Relationship Id="rId33" Type="http://schemas.openxmlformats.org/officeDocument/2006/relationships/slide" Target="slides/slide27.xml"/><Relationship Id="rId77" Type="http://schemas.openxmlformats.org/officeDocument/2006/relationships/font" Target="fonts/RobotoMono-bold.fntdata"/><Relationship Id="rId32" Type="http://schemas.openxmlformats.org/officeDocument/2006/relationships/slide" Target="slides/slide26.xml"/><Relationship Id="rId76" Type="http://schemas.openxmlformats.org/officeDocument/2006/relationships/font" Target="fonts/RobotoMono-regular.fntdata"/><Relationship Id="rId35" Type="http://schemas.openxmlformats.org/officeDocument/2006/relationships/slide" Target="slides/slide29.xml"/><Relationship Id="rId79" Type="http://schemas.openxmlformats.org/officeDocument/2006/relationships/font" Target="fonts/RobotoMono-boldItalic.fntdata"/><Relationship Id="rId34" Type="http://schemas.openxmlformats.org/officeDocument/2006/relationships/slide" Target="slides/slide28.xml"/><Relationship Id="rId78" Type="http://schemas.openxmlformats.org/officeDocument/2006/relationships/font" Target="fonts/RobotoMono-italic.fntdata"/><Relationship Id="rId71" Type="http://schemas.openxmlformats.org/officeDocument/2006/relationships/font" Target="fonts/HelveticaNeue-boldItalic.fntdata"/><Relationship Id="rId70" Type="http://schemas.openxmlformats.org/officeDocument/2006/relationships/font" Target="fonts/HelveticaNeue-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RobotoMonoLight-regular.fntdata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font" Target="fonts/RobotoMonoLight-italic.fntdata"/><Relationship Id="rId21" Type="http://schemas.openxmlformats.org/officeDocument/2006/relationships/slide" Target="slides/slide15.xml"/><Relationship Id="rId65" Type="http://schemas.openxmlformats.org/officeDocument/2006/relationships/font" Target="fonts/RobotoMonoLight-bold.fntdata"/><Relationship Id="rId24" Type="http://schemas.openxmlformats.org/officeDocument/2006/relationships/slide" Target="slides/slide18.xml"/><Relationship Id="rId68" Type="http://schemas.openxmlformats.org/officeDocument/2006/relationships/font" Target="fonts/HelveticaNeue-regular.fntdata"/><Relationship Id="rId23" Type="http://schemas.openxmlformats.org/officeDocument/2006/relationships/slide" Target="slides/slide17.xml"/><Relationship Id="rId67" Type="http://schemas.openxmlformats.org/officeDocument/2006/relationships/font" Target="fonts/RobotoMonoLight-boldItalic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HelveticaNeue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79efe3d42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g279efe3d42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79efe3d42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279efe3d42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79efe3d42c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g279efe3d42c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79efe3d42c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g279efe3d42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79efe3d42c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g279efe3d42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79efe3d42c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g279efe3d42c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79efe3d42c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g279efe3d42c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79efe3d42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g279efe3d42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79efe3d42c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g279efe3d42c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79efe3d42c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g279efe3d42c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4f52cbdc6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4f52cbdc6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categorías.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79efe3d42c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g279efe3d42c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79efe3d42c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g279efe3d42c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373dbfbf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373dbfbf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2" name="Google Shape;552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4" name="Google Shape;564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4" name="Google Shape;574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79efe3d42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279efe3d42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mostrar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1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0" name="Google Shape;40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41" name="Google Shape;41;p14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6"/>
          <p:cNvSpPr/>
          <p:nvPr/>
        </p:nvSpPr>
        <p:spPr>
          <a:xfrm>
            <a:off x="1089900" y="995400"/>
            <a:ext cx="6964200" cy="3152700"/>
          </a:xfrm>
          <a:prstGeom prst="rect">
            <a:avLst/>
          </a:prstGeom>
          <a:solidFill>
            <a:srgbClr val="B5B5B5">
              <a:alpha val="10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9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" name="Google Shape;53;p1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20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21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5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2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1 1">
  <p:cSld name="SECTION_HEADER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2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4"/>
          <p:cNvSpPr/>
          <p:nvPr/>
        </p:nvSpPr>
        <p:spPr>
          <a:xfrm>
            <a:off x="1089900" y="995400"/>
            <a:ext cx="6964200" cy="3152700"/>
          </a:xfrm>
          <a:prstGeom prst="rect">
            <a:avLst/>
          </a:prstGeom>
          <a:solidFill>
            <a:srgbClr val="B5B5B5">
              <a:alpha val="10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2">
  <p:cSld name="SECTION_HEADER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2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5"/>
          <p:cNvSpPr/>
          <p:nvPr/>
        </p:nvSpPr>
        <p:spPr>
          <a:xfrm>
            <a:off x="1089900" y="995400"/>
            <a:ext cx="6964200" cy="3152700"/>
          </a:xfrm>
          <a:prstGeom prst="rect">
            <a:avLst/>
          </a:prstGeom>
          <a:solidFill>
            <a:srgbClr val="B5B5B5">
              <a:alpha val="10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" name="Google Shape;21;p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2" name="Google Shape;22;p7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" name="Google Shape;27;p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" name="Google Shape;36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3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Relationship Id="rId4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6.png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Relationship Id="rId4" Type="http://schemas.openxmlformats.org/officeDocument/2006/relationships/image" Target="../media/image48.png"/><Relationship Id="rId5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image" Target="../media/image44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image" Target="../media/image5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Relationship Id="rId4" Type="http://schemas.openxmlformats.org/officeDocument/2006/relationships/image" Target="../media/image4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5.png"/><Relationship Id="rId4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Relationship Id="rId4" Type="http://schemas.openxmlformats.org/officeDocument/2006/relationships/image" Target="../media/image5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Relationship Id="rId4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png"/><Relationship Id="rId4" Type="http://schemas.openxmlformats.org/officeDocument/2006/relationships/image" Target="../media/image5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5.png"/><Relationship Id="rId4" Type="http://schemas.openxmlformats.org/officeDocument/2006/relationships/image" Target="../media/image1.png"/><Relationship Id="rId5" Type="http://schemas.openxmlformats.org/officeDocument/2006/relationships/image" Target="../media/image4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5.png"/><Relationship Id="rId4" Type="http://schemas.openxmlformats.org/officeDocument/2006/relationships/image" Target="../media/image1.png"/><Relationship Id="rId5" Type="http://schemas.openxmlformats.org/officeDocument/2006/relationships/hyperlink" Target="https://www.kaggle.com/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5.png"/><Relationship Id="rId4" Type="http://schemas.openxmlformats.org/officeDocument/2006/relationships/image" Target="../media/image1.png"/><Relationship Id="rId5" Type="http://schemas.openxmlformats.org/officeDocument/2006/relationships/image" Target="../media/image6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5.png"/><Relationship Id="rId4" Type="http://schemas.openxmlformats.org/officeDocument/2006/relationships/image" Target="../media/image1.png"/><Relationship Id="rId5" Type="http://schemas.openxmlformats.org/officeDocument/2006/relationships/image" Target="../media/image5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5.png"/><Relationship Id="rId4" Type="http://schemas.openxmlformats.org/officeDocument/2006/relationships/image" Target="../media/image1.png"/><Relationship Id="rId5" Type="http://schemas.openxmlformats.org/officeDocument/2006/relationships/image" Target="../media/image6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CoderContenidos/Python-V4" TargetMode="External"/><Relationship Id="rId4" Type="http://schemas.openxmlformats.org/officeDocument/2006/relationships/image" Target="../media/image2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5.png"/><Relationship Id="rId4" Type="http://schemas.openxmlformats.org/officeDocument/2006/relationships/image" Target="../media/image1.png"/><Relationship Id="rId5" Type="http://schemas.openxmlformats.org/officeDocument/2006/relationships/image" Target="../media/image6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5.png"/><Relationship Id="rId4" Type="http://schemas.openxmlformats.org/officeDocument/2006/relationships/image" Target="../media/image1.png"/><Relationship Id="rId5" Type="http://schemas.openxmlformats.org/officeDocument/2006/relationships/image" Target="../media/image6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docs.google.com/presentation/d/1fkD3xOR35lTDyTg6xSzupEUyarKOVKnkXovvNl-rmXU/edit?usp=sharing" TargetMode="External"/><Relationship Id="rId4" Type="http://schemas.openxmlformats.org/officeDocument/2006/relationships/image" Target="../media/image56.gif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code.visualstudio.com/download" TargetMode="External"/><Relationship Id="rId4" Type="http://schemas.openxmlformats.org/officeDocument/2006/relationships/image" Target="../media/image35.png"/><Relationship Id="rId5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6"/>
          <p:cNvSpPr txBox="1"/>
          <p:nvPr/>
        </p:nvSpPr>
        <p:spPr>
          <a:xfrm>
            <a:off x="1461300" y="22529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Manejo de Archivos y Datos en Python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" name="Google Shape;73;p26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Unidad 8 - Clase práctica en vivo</a:t>
            </a:r>
            <a:endParaRPr b="1" sz="18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Empecemos con VSC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3" name="Google Shape;163;p35"/>
          <p:cNvSpPr txBox="1"/>
          <p:nvPr/>
        </p:nvSpPr>
        <p:spPr>
          <a:xfrm>
            <a:off x="473350" y="1606650"/>
            <a:ext cx="19608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Creamos un archivo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vacío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64" name="Google Shape;16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5967" y="1642060"/>
            <a:ext cx="4932616" cy="3030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5" title="ícono de ejemplo en viv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1425" y="242000"/>
            <a:ext cx="452650" cy="4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6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Empecemos con VSC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1" name="Google Shape;171;p36"/>
          <p:cNvSpPr txBox="1"/>
          <p:nvPr/>
        </p:nvSpPr>
        <p:spPr>
          <a:xfrm>
            <a:off x="473350" y="1606650"/>
            <a:ext cx="19608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3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Elegimos un archivo formato tipo: Python.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72" name="Google Shape;17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6133" y="1904367"/>
            <a:ext cx="6443133" cy="1334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6" title="ícono de ejemplo en viv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1425" y="242000"/>
            <a:ext cx="452650" cy="4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7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Empecemos con VSC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9" name="Google Shape;179;p37"/>
          <p:cNvSpPr txBox="1"/>
          <p:nvPr/>
        </p:nvSpPr>
        <p:spPr>
          <a:xfrm>
            <a:off x="503767" y="1447800"/>
            <a:ext cx="6928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Importante</a:t>
            </a:r>
            <a:endParaRPr b="1" i="0" sz="1350" u="none" cap="none" strike="noStrike">
              <a:solidFill>
                <a:srgbClr val="000000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 no aparece la opción de Python, es necesario descargar la extensión.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Se recomienda el Python Extension Pack que agrega un conjunto de  extensiones que complementan nuestro desarrollo con Python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80" name="Google Shape;180;p37" title="ícono de ejemplo en viv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1425" y="242000"/>
            <a:ext cx="452650" cy="4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6750" y="2609950"/>
            <a:ext cx="6274301" cy="14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Empecemos con VSC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7" name="Google Shape;187;p38"/>
          <p:cNvSpPr txBox="1"/>
          <p:nvPr/>
        </p:nvSpPr>
        <p:spPr>
          <a:xfrm>
            <a:off x="473350" y="1606650"/>
            <a:ext cx="19608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4.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Escribimos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print('Hola Mundo')</a:t>
            </a:r>
            <a:endParaRPr/>
          </a:p>
        </p:txBody>
      </p:sp>
      <p:pic>
        <p:nvPicPr>
          <p:cNvPr id="188" name="Google Shape;18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1966" y="1821323"/>
            <a:ext cx="5293254" cy="1500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8" title="ícono de ejemplo en viv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1425" y="242000"/>
            <a:ext cx="452650" cy="4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9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Empecemos con VSC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5" name="Google Shape;195;p39"/>
          <p:cNvSpPr txBox="1"/>
          <p:nvPr/>
        </p:nvSpPr>
        <p:spPr>
          <a:xfrm>
            <a:off x="473350" y="1606650"/>
            <a:ext cx="1960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5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Guardamos el archivo y le damos un nombre.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96" name="Google Shape;196;p39"/>
          <p:cNvPicPr preferRelativeResize="0"/>
          <p:nvPr/>
        </p:nvPicPr>
        <p:blipFill rotWithShape="1">
          <a:blip r:embed="rId3">
            <a:alphaModFix/>
          </a:blip>
          <a:srcRect b="0" l="0" r="4674" t="0"/>
          <a:stretch/>
        </p:blipFill>
        <p:spPr>
          <a:xfrm>
            <a:off x="3030913" y="1464735"/>
            <a:ext cx="2938088" cy="3433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9" title="ícono de ejemplo en viv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1425" y="242000"/>
            <a:ext cx="452650" cy="4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Empecemos con VSC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3" name="Google Shape;203;p40"/>
          <p:cNvSpPr txBox="1"/>
          <p:nvPr/>
        </p:nvSpPr>
        <p:spPr>
          <a:xfrm>
            <a:off x="473350" y="1530450"/>
            <a:ext cx="17112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6.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Elegimos un directorio dentro de nuestro computador.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4" name="Google Shape;20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4400" y="1530450"/>
            <a:ext cx="5426694" cy="3392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40" title="ícono de ejemplo en viv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1425" y="242000"/>
            <a:ext cx="452650" cy="4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Empecemos con VSC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1" name="Google Shape;211;p41"/>
          <p:cNvSpPr txBox="1"/>
          <p:nvPr/>
        </p:nvSpPr>
        <p:spPr>
          <a:xfrm>
            <a:off x="529550" y="1358425"/>
            <a:ext cx="23460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7.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Ejecutamos el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Script desde la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terminal.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Comando: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python primer_script.py</a:t>
            </a:r>
            <a:endParaRPr b="0" i="1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12" name="Google Shape;21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7412" y="1496056"/>
            <a:ext cx="3609723" cy="1535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356481"/>
            <a:ext cx="9144000" cy="1004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41" title="ícono de ejemplo en viv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1425" y="242000"/>
            <a:ext cx="452650" cy="4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Scripts con argumentos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3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473350" y="1902150"/>
            <a:ext cx="7169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Scripts con Argumentos</a:t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26" name="Google Shape;226;p43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227" name="Google Shape;227;p4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8" name="Google Shape;228;p43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Scripts con Argumentos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4" name="Google Shape;234;p44"/>
          <p:cNvSpPr txBox="1"/>
          <p:nvPr/>
        </p:nvSpPr>
        <p:spPr>
          <a:xfrm>
            <a:off x="501450" y="2083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Tenemos que ir al script y editarlo. Primero importamos una librería llamada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 sys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y después imprimimos los argumentos usando la librería.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35" name="Google Shape;235;p44"/>
          <p:cNvGrpSpPr/>
          <p:nvPr/>
        </p:nvGrpSpPr>
        <p:grpSpPr>
          <a:xfrm>
            <a:off x="7928951" y="468323"/>
            <a:ext cx="738900" cy="738900"/>
            <a:chOff x="473351" y="619523"/>
            <a:chExt cx="738900" cy="738900"/>
          </a:xfrm>
        </p:grpSpPr>
        <p:sp>
          <p:nvSpPr>
            <p:cNvPr id="236" name="Google Shape;236;p4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7" name="Google Shape;237;p44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8" name="Google Shape;238;p44"/>
          <p:cNvSpPr txBox="1"/>
          <p:nvPr/>
        </p:nvSpPr>
        <p:spPr>
          <a:xfrm>
            <a:off x="3072000" y="3106575"/>
            <a:ext cx="3000000" cy="6315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import sys</a:t>
            </a:r>
            <a:endParaRPr b="1" i="0" sz="135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print(sys.argv)</a:t>
            </a:r>
            <a:endParaRPr b="1" i="0" sz="1300" u="none" cap="none" strike="noStrike">
              <a:solidFill>
                <a:srgbClr val="FFFFFF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7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7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0" name="Google Shape;80;p27"/>
          <p:cNvSpPr txBox="1"/>
          <p:nvPr/>
        </p:nvSpPr>
        <p:spPr>
          <a:xfrm>
            <a:off x="3655975" y="2541075"/>
            <a:ext cx="2467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" name="Google Shape;81;p27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Scripts con Argumentos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4" name="Google Shape;244;p45"/>
          <p:cNvSpPr txBox="1"/>
          <p:nvPr/>
        </p:nvSpPr>
        <p:spPr>
          <a:xfrm>
            <a:off x="526750" y="1877000"/>
            <a:ext cx="8141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Al ejecutar el script podemos ver que devuelve una lista con una cadena que contiene el nombre del script y los argumentos que le pasamos. Siempre el </a:t>
            </a:r>
            <a:r>
              <a:rPr b="1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primer argumento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de la lista sys.argv </a:t>
            </a:r>
            <a:r>
              <a:rPr b="1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(sys.argv[0])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es el propio </a:t>
            </a:r>
            <a:r>
              <a:rPr b="1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nombre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del </a:t>
            </a:r>
            <a:r>
              <a:rPr b="1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script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y lo siguiente son los argumentos que hemos mandado, como</a:t>
            </a:r>
            <a:r>
              <a:rPr b="1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 string, int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y </a:t>
            </a:r>
            <a:r>
              <a:rPr b="1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list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respectivamente.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['primer_script.py', "'hola'", '1', '[1,2,3]']</a:t>
            </a:r>
            <a:endParaRPr b="1" i="0" sz="1350" u="none" cap="none" strike="noStrike">
              <a:solidFill>
                <a:schemeClr val="lt1"/>
              </a:solidFill>
              <a:highlight>
                <a:srgbClr val="888888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45" name="Google Shape;245;p45"/>
          <p:cNvGrpSpPr/>
          <p:nvPr/>
        </p:nvGrpSpPr>
        <p:grpSpPr>
          <a:xfrm>
            <a:off x="7928951" y="468323"/>
            <a:ext cx="738900" cy="738900"/>
            <a:chOff x="473351" y="619523"/>
            <a:chExt cx="738900" cy="738900"/>
          </a:xfrm>
        </p:grpSpPr>
        <p:sp>
          <p:nvSpPr>
            <p:cNvPr id="246" name="Google Shape;246;p4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7" name="Google Shape;247;p45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6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Scripts con Argumentos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3" name="Google Shape;253;p46"/>
          <p:cNvSpPr txBox="1"/>
          <p:nvPr/>
        </p:nvSpPr>
        <p:spPr>
          <a:xfrm>
            <a:off x="549550" y="1705050"/>
            <a:ext cx="7493700" cy="26781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import sys</a:t>
            </a:r>
            <a:endParaRPr b="1" i="0" sz="135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# Comprobación de seguridad, ejecutar sólo si se reciben 2 argumentos reales</a:t>
            </a:r>
            <a:endParaRPr b="1" i="0" sz="135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if len(sys.argv) == 3:</a:t>
            </a:r>
            <a:endParaRPr b="1" i="0" sz="135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    texto = sys.argv[1]</a:t>
            </a:r>
            <a:endParaRPr b="1" i="0" sz="135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    repeticiones = int(sys.argv[2])</a:t>
            </a:r>
            <a:endParaRPr b="1" i="0" sz="135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    for r in range(repeticiones):</a:t>
            </a:r>
            <a:endParaRPr b="1" i="0" sz="135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        print(texto)</a:t>
            </a:r>
            <a:endParaRPr b="1" i="0" sz="135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else:</a:t>
            </a:r>
            <a:endParaRPr b="1" i="0" sz="135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    print("Error - Introduce los argumentos correctamente")</a:t>
            </a:r>
            <a:endParaRPr b="1" i="0" sz="135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    print('Ejemplo: escribir_lineas.py "Texto" 5')</a:t>
            </a:r>
            <a:endParaRPr b="1" i="0" sz="1350" u="none" cap="none" strike="noStrike">
              <a:solidFill>
                <a:schemeClr val="lt1"/>
              </a:solidFill>
              <a:highlight>
                <a:srgbClr val="888888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54" name="Google Shape;254;p46"/>
          <p:cNvGrpSpPr/>
          <p:nvPr/>
        </p:nvGrpSpPr>
        <p:grpSpPr>
          <a:xfrm>
            <a:off x="7928951" y="468323"/>
            <a:ext cx="738900" cy="738900"/>
            <a:chOff x="473351" y="619523"/>
            <a:chExt cx="738900" cy="738900"/>
          </a:xfrm>
        </p:grpSpPr>
        <p:sp>
          <p:nvSpPr>
            <p:cNvPr id="255" name="Google Shape;255;p4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6" name="Google Shape;256;p46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7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Scripts con Argumentos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2" name="Google Shape;262;p47"/>
          <p:cNvSpPr txBox="1"/>
          <p:nvPr/>
        </p:nvSpPr>
        <p:spPr>
          <a:xfrm>
            <a:off x="511450" y="2178300"/>
            <a:ext cx="80649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ejecutar el script podemos ver que devuelve una lista con una cadena que contiene el nombre del script y los argumentos que le pasamos. Siempre el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 argumento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la lista sys.argv (sys.argv[0]) es el propio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nombre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del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script.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dk1"/>
              </a:solidFill>
              <a:highlight>
                <a:srgbClr val="888888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['primer_script.py', "'hola'", '1', '[1,2,3]']   </a:t>
            </a: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DM Sans"/>
                <a:ea typeface="DM Sans"/>
                <a:cs typeface="DM Sans"/>
                <a:sym typeface="DM Sans"/>
              </a:rPr>
              <a:t>                                                                                                                                   </a:t>
            </a:r>
            <a:endParaRPr b="1" i="0" sz="1350" u="none" cap="none" strike="noStrike">
              <a:solidFill>
                <a:schemeClr val="lt1"/>
              </a:solidFill>
              <a:highlight>
                <a:srgbClr val="888888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lt1"/>
              </a:solidFill>
              <a:highlight>
                <a:srgbClr val="888888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63" name="Google Shape;263;p47"/>
          <p:cNvGrpSpPr/>
          <p:nvPr/>
        </p:nvGrpSpPr>
        <p:grpSpPr>
          <a:xfrm>
            <a:off x="7928951" y="468323"/>
            <a:ext cx="738900" cy="738900"/>
            <a:chOff x="473351" y="619523"/>
            <a:chExt cx="738900" cy="738900"/>
          </a:xfrm>
        </p:grpSpPr>
        <p:sp>
          <p:nvSpPr>
            <p:cNvPr id="264" name="Google Shape;264;p4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5" name="Google Shape;265;p47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Scripts con Argumentos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1" name="Google Shape;271;p48"/>
          <p:cNvSpPr txBox="1"/>
          <p:nvPr/>
        </p:nvSpPr>
        <p:spPr>
          <a:xfrm>
            <a:off x="539550" y="2373600"/>
            <a:ext cx="80649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Haremos un script que printee un argumento las veces que se indique por argumento, es decir, si paso los argumentos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“Hola” y 5, se imprimirá “Hola” 5 veces.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Empecemos creando un nuevo archivo llamado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repeticion.py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editemoslo.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DM Sans"/>
                <a:ea typeface="DM Sans"/>
                <a:cs typeface="DM Sans"/>
                <a:sym typeface="DM Sans"/>
              </a:rPr>
              <a:t>                                                                                                                              </a:t>
            </a:r>
            <a:endParaRPr b="1" i="0" sz="1350" u="none" cap="none" strike="noStrike">
              <a:solidFill>
                <a:schemeClr val="lt1"/>
              </a:solidFill>
              <a:highlight>
                <a:srgbClr val="888888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72" name="Google Shape;272;p48"/>
          <p:cNvGrpSpPr/>
          <p:nvPr/>
        </p:nvGrpSpPr>
        <p:grpSpPr>
          <a:xfrm>
            <a:off x="7928951" y="468323"/>
            <a:ext cx="738900" cy="738900"/>
            <a:chOff x="473351" y="619523"/>
            <a:chExt cx="738900" cy="738900"/>
          </a:xfrm>
        </p:grpSpPr>
        <p:sp>
          <p:nvSpPr>
            <p:cNvPr id="273" name="Google Shape;273;p4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4" name="Google Shape;274;p48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9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Scripts con Argumentos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0" name="Google Shape;280;p49"/>
          <p:cNvSpPr txBox="1"/>
          <p:nvPr/>
        </p:nvSpPr>
        <p:spPr>
          <a:xfrm>
            <a:off x="511450" y="1663375"/>
            <a:ext cx="8064900" cy="29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escribimos el siguiente script estaría funcionando: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lt1"/>
              </a:solidFill>
              <a:highlight>
                <a:srgbClr val="888888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👉 </a:t>
            </a:r>
            <a:r>
              <a:rPr b="1" i="0" lang="es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Nota: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Si no pasamos los argumentos que pide el script, nos va a fallar. Para eso debemos comprobar que existen los argumentos o comprobar la longitud de la lista validandolo con if-else</a:t>
            </a:r>
            <a:endParaRPr b="0" i="0" sz="135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DM Sans"/>
                <a:ea typeface="DM Sans"/>
                <a:cs typeface="DM Sans"/>
                <a:sym typeface="DM Sans"/>
              </a:rPr>
              <a:t>                                     </a:t>
            </a:r>
            <a:endParaRPr b="1" i="0" sz="1350" u="none" cap="none" strike="noStrike">
              <a:solidFill>
                <a:schemeClr val="lt1"/>
              </a:solidFill>
              <a:highlight>
                <a:srgbClr val="888888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81" name="Google Shape;281;p49"/>
          <p:cNvGrpSpPr/>
          <p:nvPr/>
        </p:nvGrpSpPr>
        <p:grpSpPr>
          <a:xfrm>
            <a:off x="7928951" y="468323"/>
            <a:ext cx="738900" cy="738900"/>
            <a:chOff x="473351" y="619523"/>
            <a:chExt cx="738900" cy="738900"/>
          </a:xfrm>
        </p:grpSpPr>
        <p:sp>
          <p:nvSpPr>
            <p:cNvPr id="282" name="Google Shape;282;p4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3" name="Google Shape;283;p49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4" name="Google Shape;284;p49"/>
          <p:cNvSpPr txBox="1"/>
          <p:nvPr/>
        </p:nvSpPr>
        <p:spPr>
          <a:xfrm>
            <a:off x="511450" y="2107700"/>
            <a:ext cx="8064900" cy="1391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import sys</a:t>
            </a:r>
            <a:endParaRPr b="1" i="0" sz="140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cadena = sys.argv[1]</a:t>
            </a:r>
            <a:endParaRPr b="1" i="0" sz="140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repeticiones = int(sys.argv[2])</a:t>
            </a:r>
            <a:endParaRPr b="1" i="0" sz="140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for repeticion in   range(repeticiones):</a:t>
            </a:r>
            <a:endParaRPr b="1" i="0" sz="1400" u="none" cap="none" strike="noStrike">
              <a:solidFill>
                <a:schemeClr val="lt1"/>
              </a:solidFill>
              <a:highlight>
                <a:srgbClr val="88888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chemeClr val="lt1"/>
                </a:solidFill>
                <a:highlight>
                  <a:srgbClr val="888888"/>
                </a:highlight>
                <a:latin typeface="Roboto Mono"/>
                <a:ea typeface="Roboto Mono"/>
                <a:cs typeface="Roboto Mono"/>
                <a:sym typeface="Roboto Mono"/>
              </a:rPr>
              <a:t>    print(cadena)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0"/>
          <p:cNvSpPr txBox="1"/>
          <p:nvPr/>
        </p:nvSpPr>
        <p:spPr>
          <a:xfrm>
            <a:off x="1404863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Módulo</a:t>
            </a:r>
            <a:endParaRPr b="1" i="0" sz="4000" u="none" cap="none" strike="noStrike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1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5" name="Google Shape;295;p51"/>
          <p:cNvSpPr txBox="1"/>
          <p:nvPr/>
        </p:nvSpPr>
        <p:spPr>
          <a:xfrm>
            <a:off x="473350" y="1626100"/>
            <a:ext cx="7169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Creación del módulo</a:t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96" name="Google Shape;296;p51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297" name="Google Shape;297;p5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8" name="Google Shape;298;p51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Paso a paso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4" name="Google Shape;304;p52"/>
          <p:cNvSpPr txBox="1"/>
          <p:nvPr/>
        </p:nvSpPr>
        <p:spPr>
          <a:xfrm>
            <a:off x="473350" y="1755775"/>
            <a:ext cx="81411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0.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Paso cero: por primera vez en el curso y de ahora en más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dejamos de utilizar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Colabs…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Y pasamos a un IDE más robusto y con más funcionalidades. En nuestro caso Visual Studio Code.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05" name="Google Shape;305;p52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306" name="Google Shape;306;p5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7" name="Google Shape;307;p52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8" name="Google Shape;308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98750" y="2209200"/>
            <a:ext cx="2946488" cy="16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Paso a paso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4" name="Google Shape;314;p53"/>
          <p:cNvSpPr txBox="1"/>
          <p:nvPr/>
        </p:nvSpPr>
        <p:spPr>
          <a:xfrm>
            <a:off x="473350" y="1450975"/>
            <a:ext cx="8141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1.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Creamos una carpeta, donde más cómodo te sientas.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2.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Abrimos nuestro editor (VCS) y entramos a la carpeta del punto 1.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3.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Creamos un archivo con la extensión .py. En el ejemplo se llamará 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funciones_matematicas.py.</a:t>
            </a:r>
            <a:endParaRPr b="0" i="0" sz="1350" u="none" cap="none" strike="noStrike">
              <a:solidFill>
                <a:srgbClr val="000000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4.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Creamos algunas funciones simples en ese módulo, veamos mi ejemplo: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15" name="Google Shape;315;p53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316" name="Google Shape;316;p5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7" name="Google Shape;317;p53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8" name="Google Shape;318;p53"/>
          <p:cNvPicPr preferRelativeResize="0"/>
          <p:nvPr/>
        </p:nvPicPr>
        <p:blipFill rotWithShape="1">
          <a:blip r:embed="rId4">
            <a:alphaModFix/>
          </a:blip>
          <a:srcRect b="23791" l="0" r="0" t="0"/>
          <a:stretch/>
        </p:blipFill>
        <p:spPr>
          <a:xfrm>
            <a:off x="2227250" y="3316750"/>
            <a:ext cx="4633288" cy="127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54"/>
          <p:cNvGrpSpPr/>
          <p:nvPr/>
        </p:nvGrpSpPr>
        <p:grpSpPr>
          <a:xfrm>
            <a:off x="457338" y="468286"/>
            <a:ext cx="431100" cy="431100"/>
            <a:chOff x="4616400" y="1950761"/>
            <a:chExt cx="431100" cy="431100"/>
          </a:xfrm>
        </p:grpSpPr>
        <p:sp>
          <p:nvSpPr>
            <p:cNvPr id="324" name="Google Shape;324;p54"/>
            <p:cNvSpPr/>
            <p:nvPr/>
          </p:nvSpPr>
          <p:spPr>
            <a:xfrm>
              <a:off x="4616400" y="1950761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5" name="Google Shape;325;p54" title="ícono para record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99911" y="2034249"/>
              <a:ext cx="264076" cy="264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6" name="Google Shape;326;p54"/>
          <p:cNvSpPr txBox="1"/>
          <p:nvPr/>
        </p:nvSpPr>
        <p:spPr>
          <a:xfrm>
            <a:off x="457350" y="1591975"/>
            <a:ext cx="8210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Hasta ahora parece que no es nada nuevo, ¿Verdad?</a:t>
            </a:r>
            <a:endParaRPr b="0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Efectivamente,</a:t>
            </a:r>
            <a:r>
              <a:rPr b="0" i="0" lang="es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es lo mismo de siempre. Pero, aquí viene lo nuevo e interesante: </a:t>
            </a:r>
            <a:r>
              <a:rPr b="0" i="0" lang="es" sz="2500" u="none" cap="none" strike="noStrike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Vamos a llamar a esas funciones desde otro archivo. </a:t>
            </a:r>
            <a:endParaRPr b="0" i="0" sz="2500" u="none" cap="none" strike="noStrike"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7" name="Google Shape;327;p54"/>
          <p:cNvSpPr txBox="1"/>
          <p:nvPr/>
        </p:nvSpPr>
        <p:spPr>
          <a:xfrm>
            <a:off x="501450" y="914313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Contenido destacado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8" name="Google Shape;328;p54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PARA RECORDAR</a:t>
            </a:r>
            <a:endParaRPr b="0" i="0" sz="14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29" name="Google Shape;329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98980" y="3302700"/>
            <a:ext cx="1546040" cy="128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8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7" name="Google Shape;8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438" y="15453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8"/>
          <p:cNvSpPr txBox="1"/>
          <p:nvPr/>
        </p:nvSpPr>
        <p:spPr>
          <a:xfrm>
            <a:off x="2690561" y="14516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Crear </a:t>
            </a: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los primeros scripts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9" name="Google Shape;8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22549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8"/>
          <p:cNvSpPr txBox="1"/>
          <p:nvPr/>
        </p:nvSpPr>
        <p:spPr>
          <a:xfrm>
            <a:off x="2690561" y="2130938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Conocer</a:t>
            </a: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la estructura de un módulo. </a:t>
            </a:r>
            <a:endParaRPr b="1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1" name="Google Shape;9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300993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8"/>
          <p:cNvSpPr txBox="1"/>
          <p:nvPr/>
        </p:nvSpPr>
        <p:spPr>
          <a:xfrm>
            <a:off x="2690561" y="29122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Ejecutar</a:t>
            </a: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módulos y paquetes en Python.</a:t>
            </a:r>
            <a:endParaRPr b="1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3" name="Google Shape;9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368356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8"/>
          <p:cNvSpPr txBox="1"/>
          <p:nvPr/>
        </p:nvSpPr>
        <p:spPr>
          <a:xfrm>
            <a:off x="2690550" y="35754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Utilizar</a:t>
            </a: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nuevas librerías.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95" name="Google Shape;95;p28"/>
          <p:cNvCxnSpPr>
            <a:stCxn id="87" idx="2"/>
            <a:endCxn id="89" idx="0"/>
          </p:cNvCxnSpPr>
          <p:nvPr/>
        </p:nvCxnSpPr>
        <p:spPr>
          <a:xfrm flipH="1" rot="-5400000">
            <a:off x="2014876" y="1998338"/>
            <a:ext cx="512700" cy="6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" name="Google Shape;96;p28"/>
          <p:cNvCxnSpPr>
            <a:stCxn id="89" idx="2"/>
            <a:endCxn id="91" idx="0"/>
          </p:cNvCxnSpPr>
          <p:nvPr/>
        </p:nvCxnSpPr>
        <p:spPr>
          <a:xfrm flipH="1" rot="-5400000">
            <a:off x="1991926" y="2730588"/>
            <a:ext cx="558000" cy="6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" name="Google Shape;97;p28"/>
          <p:cNvCxnSpPr>
            <a:stCxn id="91" idx="2"/>
            <a:endCxn id="93" idx="0"/>
          </p:cNvCxnSpPr>
          <p:nvPr/>
        </p:nvCxnSpPr>
        <p:spPr>
          <a:xfrm flipH="1" rot="-5400000">
            <a:off x="2032575" y="3444963"/>
            <a:ext cx="476700" cy="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Paso a paso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5" name="Google Shape;335;p55"/>
          <p:cNvSpPr txBox="1"/>
          <p:nvPr/>
        </p:nvSpPr>
        <p:spPr>
          <a:xfrm>
            <a:off x="473350" y="1450975"/>
            <a:ext cx="81411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5.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Crear otro archivo .py, se llamara uso.py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6.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Ahora viene lo nuevo, si queremos que desde uso.py se puede acceder a todo lo realizado en funciones_matematicas.py tenemos que escribir arriba de todo: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36" name="Google Shape;336;p55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337" name="Google Shape;337;p5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8" name="Google Shape;338;p55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9" name="Google Shape;339;p55"/>
          <p:cNvSpPr txBox="1"/>
          <p:nvPr/>
        </p:nvSpPr>
        <p:spPr>
          <a:xfrm>
            <a:off x="2290500" y="3195975"/>
            <a:ext cx="4563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import funciones_matematicas</a:t>
            </a:r>
            <a:endParaRPr b="1" i="0" sz="1350" u="none" cap="none" strike="noStrike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6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Paso a paso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5" name="Google Shape;345;p56"/>
          <p:cNvSpPr txBox="1"/>
          <p:nvPr/>
        </p:nvSpPr>
        <p:spPr>
          <a:xfrm>
            <a:off x="473350" y="1679575"/>
            <a:ext cx="81411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Ahora al ejecutar, estarás viendo el resultado de la suma o de cualquier otra función que hayas creado en tu módulo. Para evitar escribir a cada rato el nombre del módulo, hay una alternativa muy útil: Podemos reemplazar el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import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por: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46" name="Google Shape;346;p56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347" name="Google Shape;347;p5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8" name="Google Shape;348;p56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9" name="Google Shape;349;p56"/>
          <p:cNvSpPr txBox="1"/>
          <p:nvPr/>
        </p:nvSpPr>
        <p:spPr>
          <a:xfrm>
            <a:off x="1001650" y="3249225"/>
            <a:ext cx="70845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from funciones_matematicas import suma</a:t>
            </a:r>
            <a:endParaRPr b="0" i="0" sz="1350" u="none" cap="none" strike="noStrike">
              <a:solidFill>
                <a:schemeClr val="lt1"/>
              </a:solidFill>
              <a:highlight>
                <a:schemeClr val="dk2"/>
              </a:highlight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😎</a:t>
            </a:r>
            <a:endParaRPr b="0" i="0" sz="135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Paso a paso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5" name="Google Shape;355;p57"/>
          <p:cNvSpPr txBox="1"/>
          <p:nvPr/>
        </p:nvSpPr>
        <p:spPr>
          <a:xfrm>
            <a:off x="473350" y="1679575"/>
            <a:ext cx="81411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La opción anterior es una buena alternativa cuando son pocas las funciones que a usar de un módulo.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 vamos a usar muchas, o todas, será mejor que usemos: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56" name="Google Shape;356;p57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357" name="Google Shape;357;p5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8" name="Google Shape;358;p57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9" name="Google Shape;359;p57"/>
          <p:cNvSpPr txBox="1"/>
          <p:nvPr/>
        </p:nvSpPr>
        <p:spPr>
          <a:xfrm>
            <a:off x="1001650" y="3249225"/>
            <a:ext cx="708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from funciones_matematicas import *</a:t>
            </a:r>
            <a:endParaRPr b="1" i="0" sz="1350" u="none" cap="none" strike="noStrike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" name="Google Shape;364;p58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365" name="Google Shape;365;p58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6" name="Google Shape;366;p58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7" name="Google Shape;367;p58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 módulo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8" name="Google Shape;368;p58"/>
          <p:cNvSpPr txBox="1"/>
          <p:nvPr/>
        </p:nvSpPr>
        <p:spPr>
          <a:xfrm>
            <a:off x="987300" y="40015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9" name="Google Shape;369;p58"/>
          <p:cNvSpPr txBox="1"/>
          <p:nvPr/>
        </p:nvSpPr>
        <p:spPr>
          <a:xfrm>
            <a:off x="987300" y="2947538"/>
            <a:ext cx="7169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0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Crea un módulo que tenga una clase con atributos y métodos. Instanciar a la clase llamando al módulo desde otro archivo .py</a:t>
            </a:r>
            <a:endParaRPr b="0" i="0" sz="20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59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375" name="Google Shape;375;p59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6" name="Google Shape;376;p59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7" name="Google Shape;377;p59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 módulo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78" name="Google Shape;378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59"/>
          <p:cNvSpPr txBox="1"/>
          <p:nvPr/>
        </p:nvSpPr>
        <p:spPr>
          <a:xfrm>
            <a:off x="387150" y="2003025"/>
            <a:ext cx="7387200" cy="13272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AutoNum type="arabicPeriod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Hacer una clase fácil, como Alumno, con nombre y nota, con un método imprimir().</a:t>
            </a:r>
            <a:endParaRPr/>
          </a:p>
          <a:p>
            <a:pPr indent="-314325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AutoNum type="arabicPeriod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Crear una instancia de Alumno, mostrando sus datos y llamando al método desde otro módulo.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0" name="Google Shape;380;p59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0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" sz="5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</a:t>
            </a:r>
            <a:endParaRPr b="0" i="0" sz="5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6" name="Google Shape;386;p60"/>
          <p:cNvSpPr txBox="1"/>
          <p:nvPr/>
        </p:nvSpPr>
        <p:spPr>
          <a:xfrm>
            <a:off x="2998200" y="2971950"/>
            <a:ext cx="314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¡10 minutos y volvemos!</a:t>
            </a:r>
            <a:endParaRPr b="0" i="0" sz="2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1"/>
          <p:cNvSpPr txBox="1"/>
          <p:nvPr/>
        </p:nvSpPr>
        <p:spPr>
          <a:xfrm>
            <a:off x="1404863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Paquete</a:t>
            </a:r>
            <a:endParaRPr b="1" i="0" sz="4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2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7" name="Google Shape;397;p62"/>
          <p:cNvSpPr txBox="1"/>
          <p:nvPr/>
        </p:nvSpPr>
        <p:spPr>
          <a:xfrm>
            <a:off x="347900" y="1594750"/>
            <a:ext cx="7169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Nuestro primer paquete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98" name="Google Shape;398;p62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399" name="Google Shape;399;p6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0" name="Google Shape;400;p62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Paso a paso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6" name="Google Shape;406;p63"/>
          <p:cNvSpPr txBox="1"/>
          <p:nvPr/>
        </p:nvSpPr>
        <p:spPr>
          <a:xfrm>
            <a:off x="473350" y="1450975"/>
            <a:ext cx="8141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1.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Podemos crear una carpeta llamada “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mi_primer_paquete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” con un archivo  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__init__.py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07" name="Google Shape;407;p63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08" name="Google Shape;408;p6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9" name="Google Shape;409;p63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0" name="Google Shape;410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79613" y="2058825"/>
            <a:ext cx="3728575" cy="253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Paso a paso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6" name="Google Shape;416;p64"/>
          <p:cNvSpPr txBox="1"/>
          <p:nvPr/>
        </p:nvSpPr>
        <p:spPr>
          <a:xfrm>
            <a:off x="473350" y="1450975"/>
            <a:ext cx="8141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2.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Ahora hagamos dos módulos en el paquete. 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17" name="Google Shape;417;p64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18" name="Google Shape;418;p6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19" name="Google Shape;419;p64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0" name="Google Shape;420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2725" y="1988325"/>
            <a:ext cx="7579226" cy="251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9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3" name="Google Shape;10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438" y="15453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9"/>
          <p:cNvSpPr txBox="1"/>
          <p:nvPr/>
        </p:nvSpPr>
        <p:spPr>
          <a:xfrm>
            <a:off x="2690561" y="14516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Conocer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el concepto de la persistencia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5" name="Google Shape;10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21787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9"/>
          <p:cNvSpPr txBox="1"/>
          <p:nvPr/>
        </p:nvSpPr>
        <p:spPr>
          <a:xfrm>
            <a:off x="2690561" y="2054738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Procesar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datos en .txt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7" name="Google Shape;10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300993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9"/>
          <p:cNvSpPr txBox="1"/>
          <p:nvPr/>
        </p:nvSpPr>
        <p:spPr>
          <a:xfrm>
            <a:off x="2690561" y="29122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Elaborar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archivos JSON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9" name="Google Shape;10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368356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9"/>
          <p:cNvSpPr txBox="1"/>
          <p:nvPr/>
        </p:nvSpPr>
        <p:spPr>
          <a:xfrm>
            <a:off x="2690550" y="3575425"/>
            <a:ext cx="4698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Aprender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 recuperar datos de fuentes reales (.csv)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11" name="Google Shape;111;p29"/>
          <p:cNvCxnSpPr>
            <a:stCxn id="103" idx="2"/>
            <a:endCxn id="105" idx="0"/>
          </p:cNvCxnSpPr>
          <p:nvPr/>
        </p:nvCxnSpPr>
        <p:spPr>
          <a:xfrm flipH="1" rot="-5400000">
            <a:off x="2052975" y="1960238"/>
            <a:ext cx="4365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" name="Google Shape;112;p29"/>
          <p:cNvCxnSpPr>
            <a:stCxn id="105" idx="2"/>
            <a:endCxn id="107" idx="0"/>
          </p:cNvCxnSpPr>
          <p:nvPr/>
        </p:nvCxnSpPr>
        <p:spPr>
          <a:xfrm flipH="1" rot="-5400000">
            <a:off x="1953825" y="2692488"/>
            <a:ext cx="634200" cy="6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" name="Google Shape;113;p29"/>
          <p:cNvCxnSpPr>
            <a:stCxn id="107" idx="2"/>
            <a:endCxn id="109" idx="0"/>
          </p:cNvCxnSpPr>
          <p:nvPr/>
        </p:nvCxnSpPr>
        <p:spPr>
          <a:xfrm flipH="1" rot="-5400000">
            <a:off x="2032575" y="3444963"/>
            <a:ext cx="476700" cy="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Paso a paso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6" name="Google Shape;426;p65"/>
          <p:cNvSpPr txBox="1"/>
          <p:nvPr/>
        </p:nvSpPr>
        <p:spPr>
          <a:xfrm>
            <a:off x="473350" y="1450975"/>
            <a:ext cx="81411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Solo nos falta llamar a alguno de nuestros módulos del paquete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“mi_primer_paquete”.</a:t>
            </a:r>
            <a:endParaRPr b="0" i="0" sz="1350" u="none" cap="none" strike="noStrike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3.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Para esto creamos un archivo en el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directorio raiz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lo llamaremos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“menu.py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”.</a:t>
            </a:r>
            <a:endParaRPr b="0" i="0" sz="1350" u="none" cap="none" strike="noStrike">
              <a:solidFill>
                <a:srgbClr val="000000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4.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Importamos al paquete y los módulos de la siguiente manera: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from mi_primer_paquete.modulo1 import Persona</a:t>
            </a:r>
            <a:endParaRPr b="1" i="0" sz="1350" u="none" cap="none" strike="noStrike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from mi_primer_paquete.modulo2 import llamado_modulo2</a:t>
            </a:r>
            <a:endParaRPr b="1" i="0" sz="1350" u="none" cap="none" strike="noStrike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lt1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27" name="Google Shape;427;p65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28" name="Google Shape;428;p6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9" name="Google Shape;429;p65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/>
        </p:nvSpPr>
        <p:spPr>
          <a:xfrm>
            <a:off x="476250" y="537625"/>
            <a:ext cx="6424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Así nos queda nuestro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código😍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35" name="Google Shape;435;p66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36" name="Google Shape;436;p6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7" name="Google Shape;437;p66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8" name="Google Shape;438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24600" y="1349400"/>
            <a:ext cx="4675700" cy="3241650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7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Escritura de archivos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68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449" name="Google Shape;449;p68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0" name="Google Shape;450;p68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1" name="Google Shape;451;p68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Mis hobbies favoritos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2" name="Google Shape;452;p68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3" name="Google Shape;453;p68"/>
          <p:cNvSpPr txBox="1"/>
          <p:nvPr/>
        </p:nvSpPr>
        <p:spPr>
          <a:xfrm>
            <a:off x="987300" y="29475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Crea un programa y guárdalo en un archivo .txt</a:t>
            </a:r>
            <a:endParaRPr b="0" i="0" sz="20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69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459" name="Google Shape;459;p69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0" name="Google Shape;460;p69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1" name="Google Shape;461;p69"/>
          <p:cNvSpPr txBox="1"/>
          <p:nvPr/>
        </p:nvSpPr>
        <p:spPr>
          <a:xfrm>
            <a:off x="501450" y="1081750"/>
            <a:ext cx="6072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Mis hobbies favoritos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62" name="Google Shape;462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69"/>
          <p:cNvSpPr txBox="1"/>
          <p:nvPr/>
        </p:nvSpPr>
        <p:spPr>
          <a:xfrm>
            <a:off x="573150" y="2003025"/>
            <a:ext cx="40146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Descripción de la actividad. 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Crea un programa que pida por teclado (input) los datos de tus tres hobbies favoritos y los mismos se guarden en un archivo que se llame miHobbieFavorito.txt.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EXTRA: Hacerlo con un for o un while para no repetir tanto…!!!</a:t>
            </a:r>
            <a:endParaRPr sz="1350"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4" name="Google Shape;464;p69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10 Hobbies You Can Turn Into a Remote Side Job | FlexJobs" id="465" name="Google Shape;465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84449" y="2036692"/>
            <a:ext cx="3877732" cy="1938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70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471" name="Google Shape;471;p70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2" name="Google Shape;472;p70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3" name="Google Shape;473;p70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Conociendo Kaggle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4" name="Google Shape;474;p70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20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9" name="Google Shape;479;p71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480" name="Google Shape;480;p71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1" name="Google Shape;481;p71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2" name="Google Shape;482;p71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Conociendo Kaggle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83" name="Google Shape;483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71"/>
          <p:cNvSpPr txBox="1"/>
          <p:nvPr/>
        </p:nvSpPr>
        <p:spPr>
          <a:xfrm>
            <a:off x="587825" y="1820638"/>
            <a:ext cx="49872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Descripción de la actividad. 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Crea una cuenta gratuita en Kaggle (</a:t>
            </a: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5"/>
              </a:rPr>
              <a:t>https://www.kaggle.com/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) y descarga un dataset en alguno de los formatos vistos durante la clase. Posteriormente, realiza su correspondiente ingesta en Python utilizando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VSC.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Tip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: La temática del dataset a elegir es libre y abierta a criterio y elección de los alumnos.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5" name="Google Shape;485;p71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0" name="Google Shape;490;p72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491" name="Google Shape;491;p72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2" name="Google Shape;492;p72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3" name="Google Shape;493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72"/>
          <p:cNvSpPr txBox="1"/>
          <p:nvPr/>
        </p:nvSpPr>
        <p:spPr>
          <a:xfrm>
            <a:off x="930550" y="899363"/>
            <a:ext cx="4987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Ayuda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5" name="Google Shape;495;p72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96" name="Google Shape;496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9232" y="1371383"/>
            <a:ext cx="7260167" cy="3241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Google Shape;501;p73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502" name="Google Shape;502;p73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03" name="Google Shape;503;p73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4" name="Google Shape;504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73"/>
          <p:cNvSpPr txBox="1"/>
          <p:nvPr/>
        </p:nvSpPr>
        <p:spPr>
          <a:xfrm>
            <a:off x="930550" y="899363"/>
            <a:ext cx="4987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Ayuda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6" name="Google Shape;506;p73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07" name="Google Shape;507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8626" y="1240476"/>
            <a:ext cx="2507446" cy="335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p74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513" name="Google Shape;513;p74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14" name="Google Shape;514;p74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5" name="Google Shape;515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74"/>
          <p:cNvSpPr txBox="1"/>
          <p:nvPr/>
        </p:nvSpPr>
        <p:spPr>
          <a:xfrm>
            <a:off x="930550" y="899363"/>
            <a:ext cx="4987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Ayuda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7" name="Google Shape;517;p74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18" name="Google Shape;518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9608" y="1374224"/>
            <a:ext cx="7455812" cy="296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0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Repositorio Github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9" name="Google Shape;119;p30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30"/>
          <p:cNvSpPr txBox="1"/>
          <p:nvPr/>
        </p:nvSpPr>
        <p:spPr>
          <a:xfrm>
            <a:off x="1021500" y="2885850"/>
            <a:ext cx="4300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Font typeface="DM Sans"/>
              <a:buChar char="✓"/>
            </a:pPr>
            <a:r>
              <a:rPr lang="es" sz="22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Repositorio Python</a:t>
            </a:r>
            <a:endParaRPr sz="22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1" name="Google Shape;121;p30"/>
          <p:cNvSpPr txBox="1"/>
          <p:nvPr/>
        </p:nvSpPr>
        <p:spPr>
          <a:xfrm>
            <a:off x="1021500" y="1728575"/>
            <a:ext cx="5765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DM Sans"/>
                <a:ea typeface="DM Sans"/>
                <a:cs typeface="DM Sans"/>
                <a:sym typeface="DM Sans"/>
              </a:rPr>
              <a:t>Te dejamos el acceso al Repositorio de Github donde encontrarás todo el material complementario y scripts de la clase. </a:t>
            </a:r>
            <a:endParaRPr sz="18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22" name="Google Shape;12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6400" y="2324100"/>
            <a:ext cx="116205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" name="Google Shape;523;p75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524" name="Google Shape;524;p75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5" name="Google Shape;525;p75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6" name="Google Shape;526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75"/>
          <p:cNvSpPr txBox="1"/>
          <p:nvPr/>
        </p:nvSpPr>
        <p:spPr>
          <a:xfrm>
            <a:off x="930550" y="899363"/>
            <a:ext cx="4987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Ayuda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8" name="Google Shape;528;p75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29" name="Google Shape;529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7175" y="1362340"/>
            <a:ext cx="7090834" cy="3071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4" name="Google Shape;534;p76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535" name="Google Shape;535;p76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6" name="Google Shape;536;p76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7" name="Google Shape;537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76"/>
          <p:cNvSpPr txBox="1"/>
          <p:nvPr/>
        </p:nvSpPr>
        <p:spPr>
          <a:xfrm>
            <a:off x="930550" y="899363"/>
            <a:ext cx="4987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Ayuda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9" name="Google Shape;539;p76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40" name="Google Shape;540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5300" y="1504000"/>
            <a:ext cx="6965297" cy="199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7"/>
          <p:cNvSpPr/>
          <p:nvPr/>
        </p:nvSpPr>
        <p:spPr>
          <a:xfrm>
            <a:off x="3310325" y="3980550"/>
            <a:ext cx="2507400" cy="492600"/>
          </a:xfrm>
          <a:prstGeom prst="rect">
            <a:avLst/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77"/>
          <p:cNvSpPr txBox="1"/>
          <p:nvPr/>
        </p:nvSpPr>
        <p:spPr>
          <a:xfrm>
            <a:off x="473350" y="688825"/>
            <a:ext cx="812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¡Atención!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7" name="Google Shape;547;p77"/>
          <p:cNvSpPr txBox="1"/>
          <p:nvPr/>
        </p:nvSpPr>
        <p:spPr>
          <a:xfrm>
            <a:off x="473350" y="1626100"/>
            <a:ext cx="812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Recuerda instalar </a:t>
            </a:r>
            <a:r>
              <a:rPr lang="es" sz="2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GIT</a:t>
            </a:r>
            <a:r>
              <a:rPr lang="es" sz="200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para la próxima clase.</a:t>
            </a:r>
            <a:endParaRPr b="1" sz="2000">
              <a:solidFill>
                <a:srgbClr val="DEFC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8" name="Google Shape;548;p77"/>
          <p:cNvSpPr txBox="1"/>
          <p:nvPr/>
        </p:nvSpPr>
        <p:spPr>
          <a:xfrm>
            <a:off x="3310325" y="3980550"/>
            <a:ext cx="2507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Ver tutorial</a:t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49" name="Google Shape;549;p77" title="gif de persona escribiendo códi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6522" y="2458113"/>
            <a:ext cx="2230974" cy="124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8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9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Resumen</a:t>
            </a:r>
            <a:r>
              <a:rPr b="1" i="0" lang="es" sz="4000" u="none" cap="none" strike="noStrike">
                <a:solidFill>
                  <a:srgbClr val="DEFC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 la clase hoy</a:t>
            </a:r>
            <a:endParaRPr b="0" i="0" sz="4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0" name="Google Shape;560;p79"/>
          <p:cNvSpPr txBox="1"/>
          <p:nvPr/>
        </p:nvSpPr>
        <p:spPr>
          <a:xfrm>
            <a:off x="865100" y="2481450"/>
            <a:ext cx="39519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Logramos crear nuestro primer scripts.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Creación de módulo.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Paquetes.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Paquetes redistribuidos.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1" name="Google Shape;561;p79"/>
          <p:cNvSpPr txBox="1"/>
          <p:nvPr/>
        </p:nvSpPr>
        <p:spPr>
          <a:xfrm>
            <a:off x="4646898" y="2481450"/>
            <a:ext cx="37218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Paquetes / Módulos externos. </a:t>
            </a:r>
            <a:endParaRPr sz="135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Lectura de archivos txt, csv y json</a:t>
            </a:r>
            <a:endParaRPr sz="135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Escritura de archivos txt y json</a:t>
            </a:r>
            <a:endParaRPr sz="135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Manejo de datos - introducción</a:t>
            </a:r>
            <a:endParaRPr sz="135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0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Opina y valora</a:t>
            </a:r>
            <a:r>
              <a:rPr b="1" i="0" lang="es" sz="4000" u="none" cap="none" strike="noStrike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81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82"/>
          <p:cNvSpPr txBox="1"/>
          <p:nvPr/>
        </p:nvSpPr>
        <p:spPr>
          <a:xfrm>
            <a:off x="2051850" y="2002200"/>
            <a:ext cx="50403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1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Educación digital</a:t>
            </a:r>
            <a:br>
              <a:rPr b="1" lang="es" sz="31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s" sz="3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para el mundo real</a:t>
            </a:r>
            <a:r>
              <a:rPr b="1" lang="es" sz="31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1"/>
          <p:cNvSpPr txBox="1"/>
          <p:nvPr/>
        </p:nvSpPr>
        <p:spPr>
          <a:xfrm>
            <a:off x="1404863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Scripts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3" name="Google Shape;133;p32"/>
          <p:cNvSpPr txBox="1"/>
          <p:nvPr/>
        </p:nvSpPr>
        <p:spPr>
          <a:xfrm>
            <a:off x="473350" y="1902150"/>
            <a:ext cx="7169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Visual Studio Code (VSC)</a:t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34" name="Google Shape;134;p32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135" name="Google Shape;135;p3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6" name="Google Shape;136;p32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Descarguemos VSC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2" name="Google Shape;142;p33"/>
          <p:cNvSpPr txBox="1"/>
          <p:nvPr/>
        </p:nvSpPr>
        <p:spPr>
          <a:xfrm>
            <a:off x="841651" y="1366891"/>
            <a:ext cx="4572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2575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DM Sans"/>
              <a:buChar char="•"/>
            </a:pPr>
            <a:r>
              <a:rPr i="0" lang="es" sz="135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https://code.visualstudio.com/download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43" name="Google Shape;14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76965" y="1835534"/>
            <a:ext cx="6015569" cy="313653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3"/>
          <p:cNvSpPr txBox="1"/>
          <p:nvPr/>
        </p:nvSpPr>
        <p:spPr>
          <a:xfrm>
            <a:off x="486833" y="2094696"/>
            <a:ext cx="2342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Deberemos seleccionar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 S.O que tengamos y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realizar su correspondiente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Instalación.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45" name="Google Shape;145;p33"/>
          <p:cNvGrpSpPr/>
          <p:nvPr/>
        </p:nvGrpSpPr>
        <p:grpSpPr>
          <a:xfrm>
            <a:off x="8298301" y="98873"/>
            <a:ext cx="738900" cy="738900"/>
            <a:chOff x="473351" y="619523"/>
            <a:chExt cx="738900" cy="738900"/>
          </a:xfrm>
        </p:grpSpPr>
        <p:sp>
          <p:nvSpPr>
            <p:cNvPr id="146" name="Google Shape;146;p3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7" name="Google Shape;147;p33" title="ícono de ejemplo en vivo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Empecemos con VSC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3" name="Google Shape;153;p34"/>
          <p:cNvSpPr txBox="1"/>
          <p:nvPr/>
        </p:nvSpPr>
        <p:spPr>
          <a:xfrm>
            <a:off x="529550" y="1358425"/>
            <a:ext cx="8289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 continuación crearemos nuestro primer script en Python. Para ello, realizaremos los siguientes pasos: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Abrimos VSC.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4" name="Google Shape;15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6050" y="2374057"/>
            <a:ext cx="6235700" cy="2428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" name="Google Shape;155;p34"/>
          <p:cNvGrpSpPr/>
          <p:nvPr/>
        </p:nvGrpSpPr>
        <p:grpSpPr>
          <a:xfrm>
            <a:off x="8298301" y="98873"/>
            <a:ext cx="738900" cy="738900"/>
            <a:chOff x="473351" y="619523"/>
            <a:chExt cx="738900" cy="738900"/>
          </a:xfrm>
        </p:grpSpPr>
        <p:sp>
          <p:nvSpPr>
            <p:cNvPr id="156" name="Google Shape;156;p3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7" name="Google Shape;157;p34" title="ícono de ejemplo en vivo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